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0" r:id="rId6"/>
    <p:sldId id="261" r:id="rId7"/>
    <p:sldId id="263" r:id="rId8"/>
    <p:sldId id="266" r:id="rId9"/>
    <p:sldId id="267" r:id="rId10"/>
    <p:sldId id="268" r:id="rId11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yana Rajanala" initials="AR" lastIdx="1" clrIdx="0">
    <p:extLst>
      <p:ext uri="{19B8F6BF-5375-455C-9EA6-DF929625EA0E}">
        <p15:presenceInfo xmlns:p15="http://schemas.microsoft.com/office/powerpoint/2012/main" userId="8dc8ab678a1ac28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198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6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2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8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6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3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0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5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1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1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7F313-351A-4298-BB40-E8B8A9537A6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06A6-4DF0-4485-895A-A96E1DF20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6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2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13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12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6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11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15" Type="http://schemas.openxmlformats.org/officeDocument/2006/relationships/hyperlink" Target="about:blank" TargetMode="External"/><Relationship Id="rId10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Relationship Id="rId14" Type="http://schemas.openxmlformats.org/officeDocument/2006/relationships/hyperlink" Target="about:blank" TargetMode="External"/></Relationships>

</file>

<file path=ppt/slides/_rels/slide3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10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/Relationships>

</file>

<file path=ppt/slides/_rels/slide4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13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12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11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10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/Relationships>

</file>

<file path=ppt/slides/_rels/slide5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13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12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11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10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Relationship Id="rId14" Type="http://schemas.openxmlformats.org/officeDocument/2006/relationships/hyperlink" Target="about:blank" TargetMode="External"/></Relationships>

</file>

<file path=ppt/slides/_rels/slide6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11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10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/Relationships>

</file>

<file path=ppt/slides/_rels/slide7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1AA12-2265-4A5F-B813-39A6926C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Resources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9B347F-00BC-474F-8102-B15FD41D2EFD}"/>
              </a:ext>
            </a:extLst>
          </p:cNvPr>
          <p:cNvSpPr/>
          <p:nvPr/>
        </p:nvSpPr>
        <p:spPr>
          <a:xfrm>
            <a:off x="187568" y="2254253"/>
            <a:ext cx="619894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b="1" u="sng" dirty="0"/>
              <a:t>If you are in immediate danger, call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b="1" dirty="0"/>
              <a:t>911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Your local hotline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b="1" dirty="0"/>
              <a:t>National Domestic Violence Hotline</a:t>
            </a:r>
            <a:r>
              <a:rPr lang="en-US" u="sng" dirty="0">
                <a:hlinkClick r:id="rId2"/>
              </a:rPr>
              <a:t>www.ndvh.org</a:t>
            </a:r>
            <a:r>
              <a:rPr lang="en-US" dirty="0"/>
              <a:t>1-800-799-SAFE (7233)TTY 1-800-787-3224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b="1" dirty="0"/>
              <a:t>National Sexual Assault Hotline</a:t>
            </a:r>
            <a:r>
              <a:rPr lang="en-US" u="sng" dirty="0">
                <a:hlinkClick r:id="rId3"/>
              </a:rPr>
              <a:t>www.rainn.org</a:t>
            </a:r>
            <a:r>
              <a:rPr lang="en-US" dirty="0"/>
              <a:t>1-800-656-HOPE (4673)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b="1" dirty="0"/>
              <a:t>National Teen Dating Abuse Helpline</a:t>
            </a:r>
            <a:r>
              <a:rPr lang="en-US" u="sng" dirty="0">
                <a:hlinkClick r:id="rId4"/>
              </a:rPr>
              <a:t>www.1oveisrespect.org</a:t>
            </a:r>
            <a:r>
              <a:rPr lang="en-US" dirty="0"/>
              <a:t>1-866-331-9474TTY 1-866-331-8453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b="1" dirty="0"/>
              <a:t>Suicide Prevention Help</a:t>
            </a:r>
            <a:r>
              <a:rPr lang="en-US" u="sng" dirty="0">
                <a:hlinkClick r:id="rId4"/>
              </a:rPr>
              <a:t>www,suicide.org</a:t>
            </a:r>
            <a:r>
              <a:rPr lang="en-US" dirty="0"/>
              <a:t>1-800-SUICIDE or 1-800-784-24331-800-273-TALK or 1-800-273-8255</a:t>
            </a:r>
          </a:p>
          <a:p>
            <a:pPr fontAlgn="base"/>
            <a:endParaRPr lang="en-US" dirty="0"/>
          </a:p>
          <a:p>
            <a:pPr fontAlgn="base"/>
            <a:r>
              <a:rPr lang="en-US" sz="2000" b="1" u="sng" dirty="0"/>
              <a:t>General Information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Domestic Violence And Drug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2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F561-6EF5-4BC4-95B3-4684E3C0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486836"/>
            <a:ext cx="5915024" cy="132065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br>
              <a:rPr lang="en-US" dirty="0">
                <a:solidFill>
                  <a:srgbClr val="3D3D3D"/>
                </a:solidFill>
                <a:latin typeface="OFL Sorts Mill Goudy TT"/>
              </a:rPr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C7898E-C9AD-4EC9-A990-90CBBBE24BC9}"/>
              </a:ext>
            </a:extLst>
          </p:cNvPr>
          <p:cNvSpPr/>
          <p:nvPr/>
        </p:nvSpPr>
        <p:spPr>
          <a:xfrm>
            <a:off x="175844" y="1453660"/>
            <a:ext cx="60817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>
                <a:solidFill>
                  <a:srgbClr val="3D3D3D"/>
                </a:solidFill>
              </a:rPr>
              <a:t>Alabama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hlinkClick r:id="rId2"/>
              </a:rPr>
              <a:t>AshaKiran</a:t>
            </a:r>
            <a:r>
              <a:rPr lang="en-US" u="sng" dirty="0">
                <a:solidFill>
                  <a:srgbClr val="A72900"/>
                </a:solidFill>
                <a:hlinkClick r:id="rId2"/>
              </a:rPr>
              <a:t> (Huntsville, AL)</a:t>
            </a:r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</a:rPr>
              <a:t>Arizona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3"/>
              </a:rPr>
              <a:t>Arizona South Asians For Safe Families (ASAFSF) (Scottsdale, AZ)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r>
              <a:rPr lang="en-US" dirty="0"/>
              <a:t>California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Access California Services (Anaheim,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Asian &amp; Pacific Islander Institute on Domestic Violence (San Francisco,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Asian Pacific American Legal Center of Southern California (APALC) (Los Angeles,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7"/>
              </a:rPr>
              <a:t>Center for the Pacific Asian Family (CPAF) (Los Angeles,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8"/>
              </a:rPr>
              <a:t>CORA (Communities Overcoming Relationship Abuse) (San Mateo,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9"/>
              </a:rPr>
              <a:t>International Institute of the Bay Area (San Francisco,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0"/>
              </a:rPr>
              <a:t>Interval House (Long Beach, CA)</a:t>
            </a:r>
            <a:endParaRPr lang="en-US" u="sng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1"/>
              </a:rPr>
              <a:t>License to Freedom (El Cajon,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hlinkClick r:id="rId12"/>
              </a:rPr>
              <a:t>Maitri</a:t>
            </a:r>
            <a:r>
              <a:rPr lang="en-US" u="sng" dirty="0">
                <a:hlinkClick r:id="rId12"/>
              </a:rPr>
              <a:t> (San Jose,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3"/>
              </a:rPr>
              <a:t>My Sister’s House (Sacramento,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4"/>
              </a:rPr>
              <a:t>Union of Pan Asian Communities (UPAC) (San Diego,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5"/>
              </a:rPr>
              <a:t>Women’s Center of San Joaquin County (Stockton, CA)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6"/>
              </a:rPr>
              <a:t>YWCA of San Gabriel Valley (Covina, CA)</a:t>
            </a:r>
            <a:endParaRPr lang="en-US" u="sng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/>
          </a:p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8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B853-8663-4A93-95A6-1B2A4D51D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8" y="149440"/>
            <a:ext cx="5915025" cy="1767417"/>
          </a:xfrm>
        </p:spPr>
        <p:txBody>
          <a:bodyPr/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D3F632-7DD5-41AA-BCAF-53AFE0726A00}"/>
              </a:ext>
            </a:extLst>
          </p:cNvPr>
          <p:cNvSpPr/>
          <p:nvPr/>
        </p:nvSpPr>
        <p:spPr>
          <a:xfrm>
            <a:off x="304798" y="1572697"/>
            <a:ext cx="6222023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u="sng" dirty="0"/>
          </a:p>
          <a:p>
            <a:pPr fontAlgn="base"/>
            <a:r>
              <a:rPr lang="en-US" dirty="0"/>
              <a:t>Colorado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Asian Pacific Development Center (Aurora, CO)</a:t>
            </a:r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Connecticut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Asian Family Services | Community Renewal Team, Inc. (Hartford, CT)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Sneha, Inc. (West Hartford, CT)</a:t>
            </a:r>
            <a:endParaRPr lang="en-US" u="sng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District of Columbia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Asian Pacific American Legal Resource Center (APALRC) (Washington, DC)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Asian/Pacific Islander Domestic Violence Resource Project (DVRP) (Washington, DC)</a:t>
            </a:r>
            <a:endParaRPr lang="en-US" u="sng" dirty="0"/>
          </a:p>
          <a:p>
            <a:pPr fontAlgn="base"/>
            <a:r>
              <a:rPr lang="en-US" dirty="0"/>
              <a:t>Florida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7"/>
              </a:rPr>
              <a:t>Sahara of South Florida (Miami, FL)</a:t>
            </a:r>
            <a:endParaRPr lang="en-US" u="sng" dirty="0"/>
          </a:p>
          <a:p>
            <a:pPr fontAlgn="base"/>
            <a:endParaRPr lang="en-US" u="sng" dirty="0"/>
          </a:p>
          <a:p>
            <a:pPr fontAlgn="base"/>
            <a:r>
              <a:rPr lang="en-US" dirty="0">
                <a:solidFill>
                  <a:srgbClr val="3D3D3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Georgia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Center for Pan Asian Community Services, Inc. (Atlanta, GA)</a:t>
            </a:r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Raksha, Inc (Atlanta, GA)</a:t>
            </a:r>
            <a:endParaRPr lang="en-US" u="sng" dirty="0">
              <a:solidFill>
                <a:srgbClr val="A72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Hawai’i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(See Directory of Agencies and Programs in Hawai’i)</a:t>
            </a:r>
            <a:endParaRPr lang="en-US" u="sng" dirty="0">
              <a:solidFill>
                <a:srgbClr val="A72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US" u="sng" dirty="0"/>
          </a:p>
          <a:p>
            <a:pPr fontAlgn="base"/>
            <a:endParaRPr lang="en-US" dirty="0"/>
          </a:p>
          <a:p>
            <a:pPr fontAlgn="base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831DF-37B5-49F3-9C06-5E765081E09F}"/>
              </a:ext>
            </a:extLst>
          </p:cNvPr>
          <p:cNvSpPr/>
          <p:nvPr/>
        </p:nvSpPr>
        <p:spPr>
          <a:xfrm>
            <a:off x="445107" y="1922773"/>
            <a:ext cx="608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81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B853-8663-4A93-95A6-1B2A4D51D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179" y="-257907"/>
            <a:ext cx="6055333" cy="2236588"/>
          </a:xfrm>
        </p:spPr>
        <p:txBody>
          <a:bodyPr/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D3F632-7DD5-41AA-BCAF-53AFE0726A00}"/>
              </a:ext>
            </a:extLst>
          </p:cNvPr>
          <p:cNvSpPr/>
          <p:nvPr/>
        </p:nvSpPr>
        <p:spPr>
          <a:xfrm>
            <a:off x="331179" y="1464615"/>
            <a:ext cx="6222023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 err="1"/>
              <a:t>llinois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Apna </a:t>
            </a:r>
            <a:r>
              <a:rPr lang="en-US" dirty="0" err="1">
                <a:hlinkClick r:id="rId2"/>
              </a:rPr>
              <a:t>Ghar</a:t>
            </a:r>
            <a:r>
              <a:rPr lang="en-US" dirty="0">
                <a:hlinkClick r:id="rId2"/>
              </a:rPr>
              <a:t>, Inc. (Our Home) (Chicago, IL)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Asian Human Services (Chicago, IL)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Hamdard Center (Chicago, IL)</a:t>
            </a:r>
            <a:endParaRPr lang="en-US" u="sng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dirty="0"/>
          </a:p>
          <a:p>
            <a:pPr fontAlgn="base"/>
            <a:r>
              <a:rPr lang="en-US" dirty="0"/>
              <a:t>Iowa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Monsoon United Asian Women of Iowa (Des Moines, IA)</a:t>
            </a:r>
            <a:endParaRPr lang="en-US" u="sng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Maryland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ASHA for Women (Rockville, MD)</a:t>
            </a:r>
            <a:endParaRPr lang="en-US" u="sng" dirty="0"/>
          </a:p>
          <a:p>
            <a:pPr fontAlgn="base"/>
            <a:endParaRPr lang="en-US" u="sng" dirty="0"/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Massachusetts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7"/>
              </a:rPr>
              <a:t>Asian Task Force Against Domestic Violence (Boston, MA)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8"/>
              </a:rPr>
              <a:t>Close to Home – Domestic Violence Prevention Initiative (Dorchester, MA)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9"/>
              </a:rPr>
              <a:t>Saheli, Friendship for South Asian Women (Burlington, MA)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Michigan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10"/>
              </a:rPr>
              <a:t>Michigan Asian Indian (MAI) Family Services (Livonia, MI)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11"/>
              </a:rPr>
              <a:t>New Visions: Alliance to End Violence in Asian/Asian American Communities (Ann Arbor, MI)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u="sng" dirty="0">
              <a:solidFill>
                <a:srgbClr val="A72900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Minnesota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12"/>
              </a:rPr>
              <a:t>Asian Women United of Minnesota (AWUM) (Minneapolis, MN)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hlinkClick r:id="rId13"/>
              </a:rPr>
              <a:t>Sewa</a:t>
            </a:r>
            <a:r>
              <a:rPr lang="en-US" u="sng" dirty="0">
                <a:solidFill>
                  <a:srgbClr val="A72900"/>
                </a:solidFill>
                <a:hlinkClick r:id="rId13"/>
              </a:rPr>
              <a:t>-AIFW (Asian Indian Family Wellness) (Saint Paul, MN)</a:t>
            </a:r>
            <a:endParaRPr lang="en-US" dirty="0">
              <a:solidFill>
                <a:srgbClr val="232323"/>
              </a:solidFill>
            </a:endParaRPr>
          </a:p>
          <a:p>
            <a:pPr fontAlgn="base"/>
            <a:endParaRPr lang="en-US" u="sng" dirty="0"/>
          </a:p>
          <a:p>
            <a:pPr fontAlgn="base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831DF-37B5-49F3-9C06-5E765081E09F}"/>
              </a:ext>
            </a:extLst>
          </p:cNvPr>
          <p:cNvSpPr/>
          <p:nvPr/>
        </p:nvSpPr>
        <p:spPr>
          <a:xfrm>
            <a:off x="304798" y="1981199"/>
            <a:ext cx="608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6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B853-8663-4A93-95A6-1B2A4D51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D3F632-7DD5-41AA-BCAF-53AFE0726A00}"/>
              </a:ext>
            </a:extLst>
          </p:cNvPr>
          <p:cNvSpPr/>
          <p:nvPr/>
        </p:nvSpPr>
        <p:spPr>
          <a:xfrm>
            <a:off x="164490" y="2355569"/>
            <a:ext cx="6222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831DF-37B5-49F3-9C06-5E765081E09F}"/>
              </a:ext>
            </a:extLst>
          </p:cNvPr>
          <p:cNvSpPr/>
          <p:nvPr/>
        </p:nvSpPr>
        <p:spPr>
          <a:xfrm>
            <a:off x="304798" y="1981199"/>
            <a:ext cx="608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715A44-2E70-47CB-918A-5AA83BDACEF5}"/>
              </a:ext>
            </a:extLst>
          </p:cNvPr>
          <p:cNvSpPr/>
          <p:nvPr/>
        </p:nvSpPr>
        <p:spPr>
          <a:xfrm>
            <a:off x="471487" y="1981199"/>
            <a:ext cx="591502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New Jersey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hlinkClick r:id="rId2"/>
              </a:rPr>
              <a:t>Manavi</a:t>
            </a:r>
            <a:r>
              <a:rPr lang="en-US" u="sng" dirty="0">
                <a:solidFill>
                  <a:srgbClr val="A72900"/>
                </a:solidFill>
                <a:hlinkClick r:id="rId2"/>
              </a:rPr>
              <a:t>, Inc. (New Brunswick, NJ)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New York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3"/>
              </a:rPr>
              <a:t>Coalition for Asian American Children and Families (CACF) (New York,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4"/>
              </a:rPr>
              <a:t>Domestic Harmony Foundation (Syosset,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5"/>
              </a:rPr>
              <a:t>International Institute of Buffalo (IIB) (Buffalo,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6"/>
              </a:rPr>
              <a:t>New York Asian Women’s Center (NYAWC) (New York,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7"/>
              </a:rPr>
              <a:t>SAATHI of Rochester, Inc. (East Rochester,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hlinkClick r:id="rId8"/>
              </a:rPr>
              <a:t>Sakhi</a:t>
            </a:r>
            <a:r>
              <a:rPr lang="en-US" u="sng" dirty="0">
                <a:solidFill>
                  <a:srgbClr val="A72900"/>
                </a:solidFill>
                <a:hlinkClick r:id="rId8"/>
              </a:rPr>
              <a:t> for South Asian Women (New York, NY)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9"/>
              </a:rPr>
              <a:t>Sanctuary for Families (New York, NY)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North Carolina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10"/>
              </a:rPr>
              <a:t>Kiran, Inc. (Raleigh, NC)</a:t>
            </a:r>
            <a:endParaRPr lang="en-US" u="sng" dirty="0">
              <a:solidFill>
                <a:srgbClr val="A729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A72900"/>
              </a:solidFill>
            </a:endParaRPr>
          </a:p>
          <a:p>
            <a:pPr fontAlgn="base"/>
            <a:r>
              <a:rPr lang="en-US" dirty="0"/>
              <a:t>Ohio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1"/>
              </a:rPr>
              <a:t>ASHA-Ray of Hope (Columbus, OH)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2"/>
              </a:rPr>
              <a:t>Asian American Community Services (Upper Arlington, OH)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3"/>
              </a:rPr>
              <a:t>Asian Community Alliance, Inc. (ACA) (Cincinnati, OH)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14"/>
              </a:rPr>
              <a:t>Asian Services in Action, Inc. (Cleveland, OH)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3232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132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B853-8663-4A93-95A6-1B2A4D51D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142" y="0"/>
            <a:ext cx="5915025" cy="1767417"/>
          </a:xfrm>
        </p:spPr>
        <p:txBody>
          <a:bodyPr/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D3F632-7DD5-41AA-BCAF-53AFE0726A00}"/>
              </a:ext>
            </a:extLst>
          </p:cNvPr>
          <p:cNvSpPr/>
          <p:nvPr/>
        </p:nvSpPr>
        <p:spPr>
          <a:xfrm>
            <a:off x="164490" y="2355569"/>
            <a:ext cx="6222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831DF-37B5-49F3-9C06-5E765081E09F}"/>
              </a:ext>
            </a:extLst>
          </p:cNvPr>
          <p:cNvSpPr/>
          <p:nvPr/>
        </p:nvSpPr>
        <p:spPr>
          <a:xfrm>
            <a:off x="304798" y="1981199"/>
            <a:ext cx="608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3C1591-E27B-4C04-9581-61823BF0D824}"/>
              </a:ext>
            </a:extLst>
          </p:cNvPr>
          <p:cNvSpPr/>
          <p:nvPr/>
        </p:nvSpPr>
        <p:spPr>
          <a:xfrm>
            <a:off x="388141" y="1767416"/>
            <a:ext cx="570785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Oregon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2"/>
              </a:rPr>
              <a:t>Immigrant and Refugee Community Organization (IRCO) (Portland, OR)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3"/>
              </a:rPr>
              <a:t>SAWERA (South Asian Women’s Empowerment &amp; Resource Alliance) (Portland, OR)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Pennsylvania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4"/>
              </a:rPr>
              <a:t>Pennsylvania Immigrant &amp; Refugee Women’s Network (PAIRWN) (Enola, PA)</a:t>
            </a:r>
            <a:endParaRPr lang="en-US" dirty="0">
              <a:solidFill>
                <a:srgbClr val="232323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hlinkClick r:id="rId5"/>
              </a:rPr>
              <a:t>SEWAA (Service and Education for Women Against Abuse) (Havertown, PA)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dirty="0">
              <a:solidFill>
                <a:srgbClr val="232323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OFL Sorts Mill Goudy TT"/>
              </a:rPr>
              <a:t>Rhode Island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hlinkClick r:id="rId6"/>
              </a:rPr>
              <a:t>SocioEconomic</a:t>
            </a:r>
            <a:r>
              <a:rPr lang="en-US" u="sng" dirty="0">
                <a:solidFill>
                  <a:srgbClr val="A72900"/>
                </a:solidFill>
                <a:hlinkClick r:id="rId6"/>
              </a:rPr>
              <a:t> Development Center (SEDC) for Southeast Asians (Providence, RI)</a:t>
            </a:r>
            <a:endParaRPr lang="en-US" u="sng" dirty="0">
              <a:solidFill>
                <a:srgbClr val="A72900"/>
              </a:solidFill>
            </a:endParaRPr>
          </a:p>
          <a:p>
            <a:pPr fontAlgn="base"/>
            <a:endParaRPr lang="en-US" u="sng" dirty="0">
              <a:solidFill>
                <a:srgbClr val="A72900"/>
              </a:solidFill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Asians Against Domestic Abuse (Houston, TX)</a:t>
            </a:r>
            <a:endParaRPr lang="en-US" u="sng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 err="1">
                <a:hlinkClick r:id="rId8"/>
              </a:rPr>
              <a:t>Awaaz</a:t>
            </a:r>
            <a:r>
              <a:rPr lang="en-US" dirty="0">
                <a:hlinkClick r:id="rId8"/>
              </a:rPr>
              <a:t> San Antonio (link http://www.awaazsa.org/</a:t>
            </a:r>
            <a:r>
              <a:rPr lang="en-US" dirty="0"/>
              <a:t>)</a:t>
            </a:r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Chetna (Richardson, TX)</a:t>
            </a:r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 err="1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Daya</a:t>
            </a: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 Inc. (Houston, TX)</a:t>
            </a:r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Mosaic Family Services, Inc. (Dallas, TX)</a:t>
            </a:r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US" b="0" i="0" dirty="0">
                <a:solidFill>
                  <a:srgbClr val="232323"/>
                </a:solidFill>
                <a:effectLst/>
              </a:rPr>
              <a:t>Saheli (</a:t>
            </a:r>
            <a:r>
              <a:rPr lang="en-US" b="0" i="0" dirty="0" err="1">
                <a:solidFill>
                  <a:srgbClr val="232323"/>
                </a:solidFill>
                <a:effectLst/>
              </a:rPr>
              <a:t>Tapasi</a:t>
            </a:r>
            <a:r>
              <a:rPr lang="en-US" b="0" i="0" dirty="0">
                <a:solidFill>
                  <a:srgbClr val="232323"/>
                </a:solidFill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509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B853-8663-4A93-95A6-1B2A4D51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3D3D"/>
                </a:solidFill>
                <a:latin typeface="OFL Sorts Mill Goudy TT"/>
              </a:rPr>
              <a:t>Agencies in the Continental U.S. Listed by State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D3F632-7DD5-41AA-BCAF-53AFE0726A00}"/>
              </a:ext>
            </a:extLst>
          </p:cNvPr>
          <p:cNvSpPr/>
          <p:nvPr/>
        </p:nvSpPr>
        <p:spPr>
          <a:xfrm>
            <a:off x="164490" y="2355569"/>
            <a:ext cx="6222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831DF-37B5-49F3-9C06-5E765081E09F}"/>
              </a:ext>
            </a:extLst>
          </p:cNvPr>
          <p:cNvSpPr/>
          <p:nvPr/>
        </p:nvSpPr>
        <p:spPr>
          <a:xfrm>
            <a:off x="304798" y="1981199"/>
            <a:ext cx="608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b="0" i="0" dirty="0">
              <a:solidFill>
                <a:srgbClr val="232323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29AE80-2DD0-4DD9-8D10-4A4F35B3F74D}"/>
              </a:ext>
            </a:extLst>
          </p:cNvPr>
          <p:cNvSpPr/>
          <p:nvPr/>
        </p:nvSpPr>
        <p:spPr>
          <a:xfrm>
            <a:off x="471487" y="2254253"/>
            <a:ext cx="55424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dirty="0">
              <a:solidFill>
                <a:srgbClr val="23232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US" dirty="0">
                <a:solidFill>
                  <a:srgbClr val="3D3D3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Utah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cs typeface="Calibri" panose="020F0502020204030204" pitchFamily="34" charset="0"/>
                <a:hlinkClick r:id="rId2"/>
              </a:rPr>
              <a:t>Refugee Immigrant Center (RIC) | Asian Association of Utah (AAU) (Salt Lake City, UT)</a:t>
            </a:r>
            <a:endParaRPr lang="en-US" dirty="0">
              <a:solidFill>
                <a:srgbClr val="232323"/>
              </a:solidFill>
              <a:cs typeface="Calibri" panose="020F050202020403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A729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YWCA of Salt Lake City (Salt Lake City, UT)</a:t>
            </a:r>
            <a:endParaRPr lang="en-US" u="sng" dirty="0">
              <a:solidFill>
                <a:srgbClr val="A72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US" u="sng" dirty="0">
              <a:solidFill>
                <a:srgbClr val="A72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US" dirty="0"/>
              <a:t>Virginia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Artemis House (Herndon, VA)</a:t>
            </a:r>
            <a:r>
              <a:rPr lang="en-US" dirty="0"/>
              <a:t> 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Washington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Asian &amp; Pacific Islander Women &amp; Family Safety Center (APIWFSC) (Seattle, WA)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6"/>
              </a:rPr>
              <a:t>Chaya (Seattle, WA)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7"/>
              </a:rPr>
              <a:t>Refugee Women’s Alliance (</a:t>
            </a:r>
            <a:r>
              <a:rPr lang="en-US" u="sng" dirty="0" err="1">
                <a:hlinkClick r:id="rId7"/>
              </a:rPr>
              <a:t>ReWA</a:t>
            </a:r>
            <a:r>
              <a:rPr lang="en-US" u="sng" dirty="0">
                <a:hlinkClick r:id="rId7"/>
              </a:rPr>
              <a:t>) (Seattle, WA)</a:t>
            </a:r>
            <a:endParaRPr lang="en-US" u="sng" dirty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Wisconsin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u="sng" dirty="0">
                <a:hlinkClick r:id="rId8"/>
              </a:rPr>
              <a:t>Women’s Community, Inc. (Wausau, WI)</a:t>
            </a:r>
            <a:endParaRPr lang="en-US" dirty="0"/>
          </a:p>
          <a:p>
            <a:pPr fontAlgn="base"/>
            <a:endParaRPr lang="en-US" b="0" i="0" dirty="0">
              <a:solidFill>
                <a:srgbClr val="23232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83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2EBD564F2724FB05494332680E713" ma:contentTypeVersion="8" ma:contentTypeDescription="Create a new document." ma:contentTypeScope="" ma:versionID="b2991fdf08f9468421b779ee99e1e57d">
  <xsd:schema xmlns:xsd="http://www.w3.org/2001/XMLSchema" xmlns:xs="http://www.w3.org/2001/XMLSchema" xmlns:p="http://schemas.microsoft.com/office/2006/metadata/properties" xmlns:ns3="90914a20-32db-4399-91e2-fb7230b6b48e" targetNamespace="http://schemas.microsoft.com/office/2006/metadata/properties" ma:root="true" ma:fieldsID="99bc63304afc24cf9e6af18e5dabcf7d" ns3:_="">
    <xsd:import namespace="90914a20-32db-4399-91e2-fb7230b6b4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14a20-32db-4399-91e2-fb7230b6b4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71E533-2A40-456E-9AD8-FA3565445B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637061-AF51-44B2-8C60-7829C5C7EE39}">
  <ds:schemaRefs>
    <ds:schemaRef ds:uri="http://purl.org/dc/elements/1.1/"/>
    <ds:schemaRef ds:uri="http://schemas.microsoft.com/office/2006/metadata/properties"/>
    <ds:schemaRef ds:uri="http://purl.org/dc/terms/"/>
    <ds:schemaRef ds:uri="90914a20-32db-4399-91e2-fb7230b6b48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84039F-A8A4-402F-B2E6-69EDA0AAD2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914a20-32db-4399-91e2-fb7230b6b4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14031</TotalTime>
  <Words>934</Words>
  <Application>Microsoft Office PowerPoint</Application>
  <PresentationFormat>Letter Paper (8.5x11 in)</PresentationFormat>
  <Paragraphs>136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OFL Sorts Mill Goudy TT</vt:lpstr>
      <vt:lpstr>Verdana</vt:lpstr>
      <vt:lpstr>Office Theme</vt:lpstr>
      <vt:lpstr>Available Resources </vt:lpstr>
      <vt:lpstr>Agencies in the Continental U.S. Listed by State </vt:lpstr>
      <vt:lpstr>Agencies in the Continental U.S. Listed by State</vt:lpstr>
      <vt:lpstr>Agencies in the Continental U.S. Listed by State</vt:lpstr>
      <vt:lpstr>Agencies in the Continental U.S. Listed by State</vt:lpstr>
      <vt:lpstr>Agencies in the Continental U.S. Listed by State</vt:lpstr>
      <vt:lpstr>Agencies in the Continental U.S. Listed by State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Aaryana Rajanala</dc:creator>
  <cp:lastModifiedBy>Aparajita Misra</cp:lastModifiedBy>
  <cp:revision>19</cp:revision>
  <dcterms:created xsi:type="dcterms:W3CDTF">2020-07-25T02:57:32Z</dcterms:created>
  <dcterms:modified xsi:type="dcterms:W3CDTF">2021-12-11T13:53:57Z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0x010100E8B2EBD564F2724FB05494332680E713</vt:lpwstr>
  </property>
</Properties>
</file>